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73" r:id="rId3"/>
    <p:sldId id="368" r:id="rId4"/>
    <p:sldId id="374" r:id="rId5"/>
    <p:sldId id="375" r:id="rId6"/>
    <p:sldId id="395" r:id="rId7"/>
    <p:sldId id="381" r:id="rId8"/>
    <p:sldId id="382" r:id="rId9"/>
    <p:sldId id="383" r:id="rId10"/>
    <p:sldId id="396" r:id="rId11"/>
    <p:sldId id="384" r:id="rId12"/>
    <p:sldId id="385" r:id="rId13"/>
    <p:sldId id="394" r:id="rId14"/>
    <p:sldId id="377" r:id="rId15"/>
    <p:sldId id="379" r:id="rId16"/>
    <p:sldId id="397" r:id="rId17"/>
    <p:sldId id="378" r:id="rId18"/>
    <p:sldId id="398" r:id="rId19"/>
    <p:sldId id="386" r:id="rId20"/>
    <p:sldId id="399" r:id="rId21"/>
    <p:sldId id="400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402" r:id="rId30"/>
    <p:sldId id="401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1248"/>
  </p:normalViewPr>
  <p:slideViewPr>
    <p:cSldViewPr>
      <p:cViewPr>
        <p:scale>
          <a:sx n="100" d="100"/>
          <a:sy n="100" d="100"/>
        </p:scale>
        <p:origin x="14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C0164-5A24-834A-86A7-F0F7886F59F4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38043-30C5-5F4D-9F0C-D2CBB84464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32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38043-30C5-5F4D-9F0C-D2CBB84464E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3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2CD7-0DE9-8A49-BE13-C1DF7CA9F28C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45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D47D-308D-1943-BF8D-27E4E4833E44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49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BD39-3665-EE48-9B4F-D5FE04DA4EDC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34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335B-A69F-9941-9940-E45B376314D9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79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8144-5F8B-A64B-A798-0F1C40A317EA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9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83F6-4C58-7242-BD7B-B84453D11BF5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0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0F2F-F721-CF47-B4D3-96CAB284C8CB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9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6B87-430B-E347-9469-65AADBC78EFA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81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EF190-57DB-2745-9434-A4B83544F183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7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695D-CE34-5140-AA34-4D402DDD044A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98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FB8E-2807-A44A-BA50-04D850CA323C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4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3DBFA-444C-3A43-A7C4-9DE7B865D4F2}" type="datetime1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5086B-B021-4B71-88B8-6EF21287F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6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5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png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2.png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5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3.png" /><Relationship Id="rId5" Type="http://schemas.openxmlformats.org/officeDocument/2006/relationships/image" Target="../media/image39.png" /><Relationship Id="rId4" Type="http://schemas.openxmlformats.org/officeDocument/2006/relationships/image" Target="../media/image38.png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 /><Relationship Id="rId3" Type="http://schemas.openxmlformats.org/officeDocument/2006/relationships/image" Target="../media/image41.png" /><Relationship Id="rId7" Type="http://schemas.openxmlformats.org/officeDocument/2006/relationships/image" Target="../media/image45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4.png" /><Relationship Id="rId5" Type="http://schemas.openxmlformats.org/officeDocument/2006/relationships/image" Target="../media/image43.png" /><Relationship Id="rId4" Type="http://schemas.openxmlformats.org/officeDocument/2006/relationships/image" Target="../media/image42.png" /><Relationship Id="rId9" Type="http://schemas.openxmlformats.org/officeDocument/2006/relationships/image" Target="../media/image47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7" Type="http://schemas.openxmlformats.org/officeDocument/2006/relationships/image" Target="../media/image53.png" /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2.png" /><Relationship Id="rId5" Type="http://schemas.openxmlformats.org/officeDocument/2006/relationships/image" Target="../media/image51.png" /><Relationship Id="rId4" Type="http://schemas.openxmlformats.org/officeDocument/2006/relationships/image" Target="../media/image50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5.png" 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 /><Relationship Id="rId3" Type="http://schemas.openxmlformats.org/officeDocument/2006/relationships/image" Target="../media/image57.png" /><Relationship Id="rId7" Type="http://schemas.openxmlformats.org/officeDocument/2006/relationships/image" Target="../media/image61.pn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0.png" /><Relationship Id="rId5" Type="http://schemas.openxmlformats.org/officeDocument/2006/relationships/image" Target="../media/image59.png" /><Relationship Id="rId4" Type="http://schemas.openxmlformats.org/officeDocument/2006/relationships/image" Target="../media/image58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4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8.png" /><Relationship Id="rId4" Type="http://schemas.openxmlformats.org/officeDocument/2006/relationships/image" Target="../media/image67.png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206680" cy="1470025"/>
          </a:xfrm>
        </p:spPr>
        <p:txBody>
          <a:bodyPr>
            <a:norm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Brief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r>
              <a:rPr lang="zh-CN" altLang="en-US" dirty="0"/>
              <a:t> </a:t>
            </a:r>
            <a:r>
              <a:rPr lang="en-US" altLang="zh-CN" dirty="0"/>
              <a:t>Review on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br>
              <a:rPr lang="zh-CN" altLang="en-US" dirty="0"/>
            </a:br>
            <a:r>
              <a:rPr lang="en-US" altLang="zh-CN" dirty="0"/>
              <a:t>in ICASSP2020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149080"/>
            <a:ext cx="6400800" cy="1343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Yanmin Qian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Shanghai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Jiao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Tong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University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13-June-2020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183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B2A13F-0C99-C441-A4BC-3F4A0C71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871393"/>
            <a:ext cx="4916192" cy="1794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C07DCC-3D9A-EB44-B0F8-99C404939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69" y="1191330"/>
            <a:ext cx="8049463" cy="22041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42E586-12BB-AB4E-A6AB-2C4FA78D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75" y="3601528"/>
            <a:ext cx="7173097" cy="1256049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6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Triggered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(MERL)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D2120A-7B83-7F45-BF0E-14395A2D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50" y="1196752"/>
            <a:ext cx="6563499" cy="9387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68A006-C8CD-B94D-9F1A-E348F848738F}"/>
              </a:ext>
            </a:extLst>
          </p:cNvPr>
          <p:cNvSpPr txBox="1"/>
          <p:nvPr/>
        </p:nvSpPr>
        <p:spPr>
          <a:xfrm>
            <a:off x="276088" y="2220498"/>
            <a:ext cx="48719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Triggered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Attention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applied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Transformer, with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Joint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CTC-Attention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：</a:t>
            </a:r>
            <a:endParaRPr kumimoji="1" lang="en-US" altLang="zh-CN" sz="16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Time-restricted self attention in encoder,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look-ahead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Triggered Attention: using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CTC-spike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cut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chunk,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Decoder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ouputs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one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token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within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one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chunk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ground-truth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label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used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get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chunk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training (the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alignment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most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probability),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decoding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uses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frame-synchronous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prefix beam search</a:t>
            </a:r>
            <a:endParaRPr kumimoji="1" lang="zh-CN" altLang="en-US" sz="1600" dirty="0"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037DA6-854C-7947-A7B8-D1BB06C0C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135459"/>
            <a:ext cx="3967621" cy="43196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1E58F6-6082-D74C-8BD2-226326C5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91549"/>
            <a:ext cx="4793996" cy="1152882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7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Triggered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(MERL)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3037DA6-854C-7947-A7B8-D1BB06C0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431330"/>
            <a:ext cx="4127804" cy="44939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04690"/>
            <a:ext cx="3888432" cy="25073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49080"/>
            <a:ext cx="4042792" cy="2490882"/>
          </a:xfrm>
          <a:prstGeom prst="rect">
            <a:avLst/>
          </a:prstGeom>
        </p:spPr>
      </p:pic>
      <p:sp>
        <p:nvSpPr>
          <p:cNvPr id="14" name="幻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12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28592"/>
          </a:xfrm>
        </p:spPr>
        <p:txBody>
          <a:bodyPr>
            <a:normAutofit/>
          </a:bodyPr>
          <a:lstStyle/>
          <a:p>
            <a:r>
              <a:rPr kumimoji="1" lang="en-US" altLang="zh-CN" sz="2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New Models (6 Papers)</a:t>
            </a:r>
            <a:r>
              <a:rPr kumimoji="1" lang="zh-CN" altLang="en-US" sz="2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General Topics (12 Papers)</a:t>
            </a:r>
            <a:endParaRPr lang="zh-CN" altLang="en-US" sz="2600" dirty="0"/>
          </a:p>
          <a:p>
            <a:pPr lvl="1"/>
            <a:r>
              <a:rPr lang="en-US" altLang="zh-CN" sz="1700" dirty="0"/>
              <a:t>2</a:t>
            </a:r>
            <a:r>
              <a:rPr lang="zh-CN" altLang="en-US" sz="1700" dirty="0"/>
              <a:t>篇</a:t>
            </a:r>
            <a:r>
              <a:rPr lang="en-US" altLang="zh-CN" sz="1700" dirty="0"/>
              <a:t>Incorporate external text data (NTU, Google);</a:t>
            </a:r>
          </a:p>
          <a:p>
            <a:pPr lvl="1"/>
            <a:r>
              <a:rPr lang="en-US" altLang="zh-CN" sz="1700" dirty="0"/>
              <a:t>1</a:t>
            </a:r>
            <a:r>
              <a:rPr lang="zh-CN" altLang="en-US" sz="1700" dirty="0"/>
              <a:t>篇</a:t>
            </a:r>
            <a:r>
              <a:rPr lang="en-US" altLang="zh-CN" sz="1700" dirty="0"/>
              <a:t>Synthesized speech data for Improving performance (RWTH TTS data)</a:t>
            </a:r>
          </a:p>
          <a:p>
            <a:pPr lvl="1"/>
            <a:r>
              <a:rPr lang="en-US" altLang="zh-CN" sz="1700" dirty="0"/>
              <a:t>3</a:t>
            </a:r>
            <a:r>
              <a:rPr lang="zh-CN" altLang="en-US" sz="1700" dirty="0"/>
              <a:t>篇</a:t>
            </a:r>
            <a:r>
              <a:rPr lang="en-US" altLang="zh-CN" sz="1700" dirty="0"/>
              <a:t>Semi-supervised</a:t>
            </a:r>
            <a:r>
              <a:rPr lang="zh-CN" altLang="en-US" sz="1700" dirty="0"/>
              <a:t> </a:t>
            </a:r>
            <a:r>
              <a:rPr lang="en-US" altLang="zh-CN" sz="1700" dirty="0"/>
              <a:t>(Google consistency loss, NTT speech-chain, Facebook filtering)</a:t>
            </a:r>
          </a:p>
          <a:p>
            <a:pPr lvl="1"/>
            <a:r>
              <a:rPr lang="en-US" altLang="zh-CN" sz="1700" dirty="0"/>
              <a:t>2</a:t>
            </a:r>
            <a:r>
              <a:rPr lang="zh-CN" altLang="en-US" sz="1700" dirty="0"/>
              <a:t>篇</a:t>
            </a:r>
            <a:r>
              <a:rPr lang="en-US" altLang="zh-CN" sz="1700" dirty="0"/>
              <a:t>Multi-speaker</a:t>
            </a:r>
            <a:r>
              <a:rPr lang="zh-CN" altLang="en-US" sz="1700" dirty="0"/>
              <a:t> </a:t>
            </a:r>
            <a:r>
              <a:rPr lang="en-US" altLang="zh-CN" sz="1700" dirty="0"/>
              <a:t>E2E</a:t>
            </a:r>
            <a:r>
              <a:rPr lang="zh-CN" altLang="en-US" sz="1700" dirty="0"/>
              <a:t> </a:t>
            </a:r>
            <a:r>
              <a:rPr lang="en-US" altLang="zh-CN" sz="1700" dirty="0"/>
              <a:t>ASR (JHU</a:t>
            </a:r>
            <a:r>
              <a:rPr lang="zh-CN" altLang="en-US" sz="1700" dirty="0"/>
              <a:t>、</a:t>
            </a:r>
            <a:r>
              <a:rPr lang="en-US" altLang="zh-CN" sz="1700" dirty="0"/>
              <a:t>Google: Transformer / RNNT separately)</a:t>
            </a:r>
          </a:p>
          <a:p>
            <a:pPr lvl="1"/>
            <a:r>
              <a:rPr lang="en-US" altLang="zh-CN" sz="1700" dirty="0"/>
              <a:t>4</a:t>
            </a:r>
            <a:r>
              <a:rPr lang="zh-CN" altLang="en-US" sz="1700" dirty="0"/>
              <a:t>篇模型结构</a:t>
            </a:r>
            <a:r>
              <a:rPr lang="en-US" altLang="zh-CN" sz="1700" dirty="0"/>
              <a:t> (</a:t>
            </a:r>
            <a:r>
              <a:rPr lang="en-US" altLang="zh-CN" sz="1700" dirty="0" err="1"/>
              <a:t>Nvidia</a:t>
            </a:r>
            <a:r>
              <a:rPr lang="zh-CN" altLang="en-US" sz="1700" dirty="0"/>
              <a:t>纯</a:t>
            </a:r>
            <a:r>
              <a:rPr lang="en-US" altLang="zh-CN" sz="1700" dirty="0"/>
              <a:t>CNN</a:t>
            </a:r>
            <a:r>
              <a:rPr lang="zh-CN" altLang="en-US" sz="1700" dirty="0"/>
              <a:t>、</a:t>
            </a:r>
            <a:r>
              <a:rPr lang="en-US" altLang="zh-CN" sz="1700" dirty="0"/>
              <a:t>3</a:t>
            </a:r>
            <a:r>
              <a:rPr lang="zh-CN" altLang="en-US" sz="1700" dirty="0"/>
              <a:t>篇</a:t>
            </a:r>
            <a:r>
              <a:rPr lang="en-US" altLang="zh-CN" sz="1700" dirty="0"/>
              <a:t>Transformer</a:t>
            </a:r>
            <a:r>
              <a:rPr lang="zh-CN" altLang="en-US" sz="1700" dirty="0"/>
              <a:t>结构探索</a:t>
            </a:r>
            <a:r>
              <a:rPr lang="en-US" altLang="zh-CN" sz="1700" dirty="0"/>
              <a:t>)</a:t>
            </a:r>
          </a:p>
          <a:p>
            <a:pPr lvl="1"/>
            <a:r>
              <a:rPr lang="en-US" altLang="zh-CN" sz="1700" dirty="0"/>
              <a:t>1</a:t>
            </a:r>
            <a:r>
              <a:rPr lang="zh-CN" altLang="en-US" sz="1700" dirty="0"/>
              <a:t>篇</a:t>
            </a:r>
            <a:r>
              <a:rPr lang="en-US" altLang="zh-CN" sz="1700" dirty="0"/>
              <a:t>Non-autoregressive iterative refinement</a:t>
            </a:r>
          </a:p>
          <a:p>
            <a:pPr lvl="1"/>
            <a:r>
              <a:rPr lang="en-US" altLang="zh-CN" sz="1700" dirty="0"/>
              <a:t>2</a:t>
            </a:r>
            <a:r>
              <a:rPr lang="zh-CN" altLang="en-US" sz="1700" dirty="0"/>
              <a:t>篇研究</a:t>
            </a:r>
            <a:r>
              <a:rPr lang="en-US" altLang="zh-CN" sz="1700" dirty="0"/>
              <a:t>RNNT</a:t>
            </a:r>
            <a:r>
              <a:rPr lang="zh-CN" altLang="en-US" sz="1700" dirty="0"/>
              <a:t> </a:t>
            </a:r>
            <a:r>
              <a:rPr lang="en-US" altLang="zh-CN" sz="1700" dirty="0"/>
              <a:t>behavior (RNNT decoder</a:t>
            </a:r>
            <a:r>
              <a:rPr lang="zh-CN" altLang="en-US" sz="1700" dirty="0"/>
              <a:t>可以用</a:t>
            </a:r>
            <a:r>
              <a:rPr lang="en-US" altLang="zh-CN" sz="1700" dirty="0"/>
              <a:t>MLP</a:t>
            </a:r>
            <a:r>
              <a:rPr lang="zh-CN" altLang="en-US" sz="1700" dirty="0"/>
              <a:t>、用</a:t>
            </a:r>
            <a:r>
              <a:rPr lang="en-US" altLang="zh-CN" sz="1700" dirty="0"/>
              <a:t>Hybrid</a:t>
            </a:r>
            <a:r>
              <a:rPr lang="zh-CN" altLang="en-US" sz="1700" dirty="0"/>
              <a:t> </a:t>
            </a:r>
            <a:r>
              <a:rPr lang="en-US" altLang="zh-CN" sz="1700" dirty="0"/>
              <a:t>Alignment</a:t>
            </a:r>
            <a:r>
              <a:rPr lang="zh-CN" altLang="en-US" sz="1700" dirty="0"/>
              <a:t>协助训练</a:t>
            </a:r>
            <a:r>
              <a:rPr lang="en-US" altLang="zh-CN" sz="1700" dirty="0"/>
              <a:t>)</a:t>
            </a:r>
          </a:p>
          <a:p>
            <a:pPr lvl="1"/>
            <a:r>
              <a:rPr lang="en-US" altLang="zh-CN" sz="1700" dirty="0"/>
              <a:t>1</a:t>
            </a:r>
            <a:r>
              <a:rPr lang="zh-CN" altLang="en-US" sz="1700" dirty="0"/>
              <a:t>篇</a:t>
            </a:r>
            <a:r>
              <a:rPr lang="en-US" altLang="zh-CN" sz="1700" dirty="0"/>
              <a:t>Speaker</a:t>
            </a:r>
            <a:r>
              <a:rPr lang="zh-CN" altLang="en-US" sz="1700" dirty="0"/>
              <a:t> </a:t>
            </a:r>
            <a:r>
              <a:rPr lang="en-US" altLang="zh-CN" sz="1700" dirty="0"/>
              <a:t>Adapt.</a:t>
            </a:r>
          </a:p>
          <a:p>
            <a:pPr lvl="1"/>
            <a:r>
              <a:rPr lang="en-US" altLang="zh-CN" sz="1700" dirty="0"/>
              <a:t>HAT(</a:t>
            </a:r>
            <a:r>
              <a:rPr lang="en" altLang="zh-CN" sz="1700" dirty="0"/>
              <a:t>HYBRID AUTOREGRESSIVE TRANSDUCER</a:t>
            </a:r>
            <a:r>
              <a:rPr lang="en-US" altLang="zh-CN" sz="1700" dirty="0"/>
              <a:t>)</a:t>
            </a:r>
          </a:p>
          <a:p>
            <a:pPr lvl="1"/>
            <a:r>
              <a:rPr lang="en-US" altLang="zh-CN" sz="1700" dirty="0"/>
              <a:t>Others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9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28592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1 Session, 12 Papers</a:t>
            </a:r>
            <a:endParaRPr lang="zh-CN" altLang="en-US" sz="2600" dirty="0"/>
          </a:p>
          <a:p>
            <a:pPr lvl="1"/>
            <a:r>
              <a:rPr lang="en-US" altLang="zh-CN" sz="1700" dirty="0"/>
              <a:t>3 Speaker Adaptation (vector-based, TTS, KL-regularization)</a:t>
            </a:r>
          </a:p>
          <a:p>
            <a:pPr lvl="1"/>
            <a:r>
              <a:rPr lang="en-US" altLang="zh-CN" sz="1700" dirty="0"/>
              <a:t>1 Attention-based gated scaling (AGS)</a:t>
            </a:r>
          </a:p>
          <a:p>
            <a:pPr lvl="1"/>
            <a:r>
              <a:rPr lang="en-US" altLang="zh-CN" sz="1700" dirty="0"/>
              <a:t>2 Domain Adaptation (KD with multiple teacher)</a:t>
            </a:r>
          </a:p>
          <a:p>
            <a:pPr lvl="1"/>
            <a:r>
              <a:rPr lang="en-US" altLang="zh-CN" sz="1700" dirty="0"/>
              <a:t>3 Children, Accent, </a:t>
            </a:r>
            <a:r>
              <a:rPr lang="en-US" altLang="zh-CN" sz="1700" dirty="0" err="1"/>
              <a:t>dysarthric</a:t>
            </a:r>
            <a:endParaRPr lang="en-US" altLang="zh-CN" sz="1700" dirty="0"/>
          </a:p>
          <a:p>
            <a:pPr lvl="1"/>
            <a:r>
              <a:rPr lang="en-US" altLang="zh-CN" sz="1700" dirty="0"/>
              <a:t>2 Semi-supervised/ unsupervised (unsupervised cross-lingual transfer, multi-genre)</a:t>
            </a:r>
          </a:p>
          <a:p>
            <a:pPr lvl="1"/>
            <a:r>
              <a:rPr lang="en-US" altLang="zh-CN" sz="1700" dirty="0"/>
              <a:t>1 Dataset:</a:t>
            </a:r>
            <a:r>
              <a:rPr lang="zh-CN" altLang="en-US" sz="1700" dirty="0"/>
              <a:t> </a:t>
            </a:r>
            <a:r>
              <a:rPr lang="en-US" altLang="zh-CN" sz="1700" dirty="0" err="1"/>
              <a:t>Libri</a:t>
            </a:r>
            <a:r>
              <a:rPr lang="en-US" altLang="zh-CN" sz="1700" dirty="0"/>
              <a:t>-Adapt,</a:t>
            </a:r>
            <a:r>
              <a:rPr lang="zh-CN" altLang="en-US" sz="1700" dirty="0"/>
              <a:t> </a:t>
            </a:r>
            <a:r>
              <a:rPr lang="en-US" altLang="zh-CN" sz="1700" dirty="0"/>
              <a:t>unsupervised</a:t>
            </a:r>
            <a:r>
              <a:rPr lang="zh-CN" altLang="en-US" sz="1700" dirty="0"/>
              <a:t> </a:t>
            </a:r>
            <a:r>
              <a:rPr lang="en-US" altLang="zh-CN" sz="1700" dirty="0"/>
              <a:t>domain</a:t>
            </a:r>
            <a:r>
              <a:rPr lang="zh-CN" altLang="en-US" sz="1700" dirty="0"/>
              <a:t> </a:t>
            </a:r>
            <a:r>
              <a:rPr lang="en-US" altLang="zh-CN" sz="1700" dirty="0"/>
              <a:t>adaptation.</a:t>
            </a:r>
            <a:r>
              <a:rPr lang="zh-CN" altLang="en-US" sz="1700" dirty="0"/>
              <a:t> </a:t>
            </a:r>
            <a:r>
              <a:rPr lang="en-US" altLang="zh-CN" sz="1700" dirty="0"/>
              <a:t>7200hr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72</a:t>
            </a:r>
            <a:r>
              <a:rPr lang="zh-CN" altLang="en-US" sz="1700" dirty="0"/>
              <a:t> </a:t>
            </a:r>
            <a:r>
              <a:rPr lang="en-US" altLang="zh-CN" sz="1700" dirty="0"/>
              <a:t>domains,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recorded</a:t>
            </a:r>
            <a:r>
              <a:rPr lang="zh-CN" altLang="en-US" sz="1700" dirty="0"/>
              <a:t> </a:t>
            </a:r>
            <a:r>
              <a:rPr lang="en-US" altLang="zh-CN" sz="1700" dirty="0"/>
              <a:t>on</a:t>
            </a:r>
            <a:r>
              <a:rPr lang="zh-CN" altLang="en-US" sz="1700" dirty="0"/>
              <a:t> </a:t>
            </a:r>
            <a:r>
              <a:rPr lang="en-US" altLang="zh-CN" sz="1700" dirty="0"/>
              <a:t>mobile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embedded-scale</a:t>
            </a:r>
            <a:r>
              <a:rPr lang="zh-CN" altLang="en-US" sz="1700" dirty="0"/>
              <a:t> </a:t>
            </a:r>
            <a:r>
              <a:rPr lang="en-US" altLang="zh-CN" sz="1700" dirty="0"/>
              <a:t>microphones</a:t>
            </a:r>
            <a:r>
              <a:rPr lang="zh-CN" altLang="en-US" sz="1700" dirty="0"/>
              <a:t> </a:t>
            </a:r>
            <a:r>
              <a:rPr lang="en-US" altLang="zh-CN" sz="1700" dirty="0"/>
              <a:t>in</a:t>
            </a:r>
            <a:r>
              <a:rPr lang="zh-CN" altLang="en-US" sz="1700" dirty="0"/>
              <a:t> </a:t>
            </a:r>
            <a:r>
              <a:rPr lang="en-US" altLang="zh-CN" sz="1700" dirty="0"/>
              <a:t>the</a:t>
            </a:r>
            <a:r>
              <a:rPr lang="zh-CN" altLang="en-US" sz="1700" dirty="0"/>
              <a:t> </a:t>
            </a:r>
            <a:r>
              <a:rPr lang="en-US" altLang="zh-CN" sz="1700" dirty="0"/>
              <a:t>real</a:t>
            </a:r>
            <a:r>
              <a:rPr lang="zh-CN" altLang="en-US" sz="1700" dirty="0"/>
              <a:t> </a:t>
            </a:r>
            <a:r>
              <a:rPr lang="en-US" altLang="zh-CN" sz="1700" dirty="0"/>
              <a:t>scenarios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E6E834-7763-8449-94D3-B2FF7EFA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4" y="2156195"/>
            <a:ext cx="8040190" cy="3073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8BCC83-3AAC-2441-B061-8F8F06BA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8" y="476672"/>
            <a:ext cx="8422002" cy="17281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6F2497-65C7-554F-8328-B7B205FF63BD}"/>
              </a:ext>
            </a:extLst>
          </p:cNvPr>
          <p:cNvSpPr txBox="1"/>
          <p:nvPr/>
        </p:nvSpPr>
        <p:spPr>
          <a:xfrm>
            <a:off x="983292" y="5277869"/>
            <a:ext cx="10789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Memory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block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holds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speaker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-vectors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extracted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training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data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Read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relevant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-vectors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memory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through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attention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mechanism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M-vector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replaces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-vector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All neural network, no need to extract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-vector at evaluation stage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Frame-wise Adaptation (online adaptation?)</a:t>
            </a:r>
          </a:p>
          <a:p>
            <a:endParaRPr kumimoji="1" lang="en-US" altLang="zh-CN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8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27948"/>
            <a:ext cx="7308304" cy="5967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42" y="1340768"/>
            <a:ext cx="3382032" cy="22790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85" y="3971684"/>
            <a:ext cx="3512146" cy="1980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1581143"/>
            <a:ext cx="4500924" cy="16561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092" y="3971684"/>
            <a:ext cx="4531412" cy="16495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6F2497-65C7-554F-8328-B7B205FF63BD}"/>
              </a:ext>
            </a:extLst>
          </p:cNvPr>
          <p:cNvSpPr txBox="1"/>
          <p:nvPr/>
        </p:nvSpPr>
        <p:spPr>
          <a:xfrm>
            <a:off x="179512" y="608900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Achieve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similar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WER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-vector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single-speaker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utts</a:t>
            </a:r>
            <a:endParaRPr kumimoji="1" lang="en-US" altLang="zh-CN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6F2497-65C7-554F-8328-B7B205FF63BD}"/>
              </a:ext>
            </a:extLst>
          </p:cNvPr>
          <p:cNvSpPr txBox="1"/>
          <p:nvPr/>
        </p:nvSpPr>
        <p:spPr>
          <a:xfrm>
            <a:off x="4587586" y="609329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Significantly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outperform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-vector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multi-speaker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utts</a:t>
            </a:r>
            <a:endParaRPr kumimoji="1" lang="en-US" altLang="zh-CN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幻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20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79F6163-3C4D-3F45-A741-8775F5FA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6632"/>
            <a:ext cx="7920880" cy="18840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64" y="1948507"/>
            <a:ext cx="3457315" cy="31366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916832"/>
            <a:ext cx="3384376" cy="27293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17" y="5137967"/>
            <a:ext cx="3186543" cy="4512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120" y="4721703"/>
            <a:ext cx="2784076" cy="13677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6159617"/>
            <a:ext cx="2808312" cy="48419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66F2497-65C7-554F-8328-B7B205FF63BD}"/>
              </a:ext>
            </a:extLst>
          </p:cNvPr>
          <p:cNvSpPr txBox="1"/>
          <p:nvPr/>
        </p:nvSpPr>
        <p:spPr>
          <a:xfrm>
            <a:off x="55712" y="5541039"/>
            <a:ext cx="4516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Outputs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hidden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layer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are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scaled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auxiliary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gate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matrix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AGS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layer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AGS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layer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main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network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are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jointly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trained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without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second-pass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04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79F6163-3C4D-3F45-A741-8775F5FA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6632"/>
            <a:ext cx="7920880" cy="18840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492896"/>
            <a:ext cx="4257533" cy="25922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32" y="2559682"/>
            <a:ext cx="4151362" cy="23146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6F2497-65C7-554F-8328-B7B205FF63BD}"/>
              </a:ext>
            </a:extLst>
          </p:cNvPr>
          <p:cNvSpPr txBox="1"/>
          <p:nvPr/>
        </p:nvSpPr>
        <p:spPr>
          <a:xfrm>
            <a:off x="683568" y="5661248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Significantly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better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than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baseline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Outperform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three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typical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adaptation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algorithms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conventional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hybrid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systems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73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28592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1 Session, 12 Papers</a:t>
            </a:r>
            <a:endParaRPr kumimoji="1" lang="zh-CN" altLang="en-US" sz="28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dirty="0"/>
              <a:t>Noise-robust/far-field/accent/multi-talker/multi-channel</a:t>
            </a:r>
            <a:endParaRPr kumimoji="1" lang="zh-CN" altLang="en-US" sz="18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E2E</a:t>
            </a:r>
            <a:r>
              <a:rPr kumimoji="1" lang="zh-CN" altLang="en-US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arch</a:t>
            </a:r>
            <a:endParaRPr kumimoji="1" lang="zh-CN" altLang="en-US" sz="18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multi-modal</a:t>
            </a:r>
            <a:r>
              <a:rPr kumimoji="1" lang="zh-CN" altLang="en-US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(audio-visual)</a:t>
            </a:r>
            <a:endParaRPr lang="en-US" altLang="zh-CN" sz="1800" dirty="0"/>
          </a:p>
          <a:p>
            <a:pPr lvl="1"/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augmentation/simulation</a:t>
            </a:r>
            <a:endParaRPr lang="zh-CN" altLang="en-US" sz="1800" dirty="0"/>
          </a:p>
          <a:p>
            <a:pPr lvl="1"/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Adversarial</a:t>
            </a:r>
            <a:r>
              <a:rPr lang="zh-CN" altLang="en-US" sz="1800" dirty="0"/>
              <a:t> </a:t>
            </a:r>
            <a:r>
              <a:rPr lang="en-US" altLang="zh-CN" sz="1800" dirty="0"/>
              <a:t>training</a:t>
            </a:r>
            <a:endParaRPr lang="zh-CN" altLang="en-US" sz="1800" dirty="0"/>
          </a:p>
          <a:p>
            <a:pPr lvl="1"/>
            <a:r>
              <a:rPr lang="en-US" altLang="zh-CN" sz="1800" dirty="0"/>
              <a:t>3</a:t>
            </a:r>
            <a:r>
              <a:rPr lang="zh-CN" altLang="en-US" sz="1800" dirty="0"/>
              <a:t> </a:t>
            </a:r>
            <a:r>
              <a:rPr lang="en-US" altLang="zh-CN" sz="1800" dirty="0"/>
              <a:t>Multi-talker</a:t>
            </a:r>
            <a:r>
              <a:rPr lang="zh-CN" altLang="en-US" sz="1800" dirty="0"/>
              <a:t> </a:t>
            </a:r>
            <a:r>
              <a:rPr lang="en-US" altLang="zh-CN" sz="1800" dirty="0"/>
              <a:t>overlapped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35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~200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ICASSP,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69</a:t>
            </a:r>
            <a:r>
              <a:rPr lang="zh-CN" altLang="en-US" dirty="0"/>
              <a:t> </a:t>
            </a:r>
            <a:r>
              <a:rPr lang="en-US" altLang="zh-CN" dirty="0"/>
              <a:t>sessions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Audio,</a:t>
            </a:r>
            <a:r>
              <a:rPr lang="zh-CN" altLang="en-US" dirty="0"/>
              <a:t>  </a:t>
            </a:r>
            <a:r>
              <a:rPr lang="en-US" altLang="zh-CN" dirty="0"/>
              <a:t>Speech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endParaRPr lang="zh-CN" altLang="en-US" dirty="0"/>
          </a:p>
          <a:p>
            <a:pPr lvl="1"/>
            <a:r>
              <a:rPr lang="en-US" altLang="zh-CN" sz="2200" dirty="0"/>
              <a:t>21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Audio-AUD</a:t>
            </a:r>
            <a:endParaRPr lang="zh-CN" altLang="en-US" sz="2200" dirty="0"/>
          </a:p>
          <a:p>
            <a:pPr lvl="1"/>
            <a:r>
              <a:rPr lang="en-US" altLang="zh-CN" sz="2200" dirty="0"/>
              <a:t>40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Speech-SPE</a:t>
            </a:r>
            <a:endParaRPr lang="zh-CN" altLang="en-US" sz="2200" dirty="0"/>
          </a:p>
          <a:p>
            <a:pPr lvl="1"/>
            <a:r>
              <a:rPr lang="en-US" altLang="zh-CN" sz="2200" dirty="0"/>
              <a:t>8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Language-HLT</a:t>
            </a:r>
            <a:endParaRPr lang="zh-CN" altLang="en-US" sz="2200" dirty="0"/>
          </a:p>
          <a:p>
            <a:pPr lvl="1"/>
            <a:endParaRPr lang="en-US" sz="2200" dirty="0"/>
          </a:p>
          <a:p>
            <a:r>
              <a:rPr lang="en-US" altLang="zh-CN" dirty="0"/>
              <a:t>Speech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theme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ICASSP</a:t>
            </a:r>
            <a:r>
              <a:rPr lang="zh-CN" altLang="en-US" dirty="0"/>
              <a:t> </a:t>
            </a:r>
            <a:r>
              <a:rPr lang="en-US" altLang="zh-CN" dirty="0"/>
              <a:t>lasting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zh-CN" altLang="en-US" dirty="0"/>
          </a:p>
          <a:p>
            <a:pPr lvl="1"/>
            <a:r>
              <a:rPr lang="en-US" altLang="zh-CN" sz="2200" dirty="0"/>
              <a:t>13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Speech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endParaRPr lang="zh-CN" altLang="en-US" sz="2200" dirty="0"/>
          </a:p>
          <a:p>
            <a:pPr lvl="1"/>
            <a:r>
              <a:rPr lang="en-US" altLang="zh-CN" sz="2200" dirty="0"/>
              <a:t>6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Speaker,</a:t>
            </a:r>
            <a:r>
              <a:rPr lang="zh-CN" altLang="en-US" sz="2200" dirty="0"/>
              <a:t> </a:t>
            </a:r>
            <a:r>
              <a:rPr lang="en-US" altLang="zh-CN" sz="2200" dirty="0"/>
              <a:t>Spoofing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 err="1"/>
              <a:t>Diarization</a:t>
            </a:r>
            <a:endParaRPr lang="zh-CN" altLang="en-US" sz="2200" dirty="0"/>
          </a:p>
          <a:p>
            <a:pPr lvl="1"/>
            <a:r>
              <a:rPr lang="en-US" altLang="zh-CN" sz="2200" dirty="0"/>
              <a:t>7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enhancement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separation</a:t>
            </a:r>
            <a:endParaRPr lang="zh-CN" altLang="en-US" sz="2200" dirty="0"/>
          </a:p>
          <a:p>
            <a:pPr lvl="1"/>
            <a:r>
              <a:rPr lang="en-US" altLang="zh-CN" sz="2200" dirty="0"/>
              <a:t>6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text-to-speech</a:t>
            </a:r>
            <a:endParaRPr lang="zh-CN" altLang="en-US" sz="2200" dirty="0"/>
          </a:p>
          <a:p>
            <a:pPr lvl="1"/>
            <a:r>
              <a:rPr lang="en-US" altLang="zh-CN" sz="2200" dirty="0"/>
              <a:t>5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music</a:t>
            </a:r>
            <a:endParaRPr lang="zh-CN" altLang="en-US" sz="2200" dirty="0"/>
          </a:p>
          <a:p>
            <a:pPr lvl="1"/>
            <a:r>
              <a:rPr lang="en-US" altLang="zh-CN" sz="2200" dirty="0"/>
              <a:t>9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others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579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91" y="908720"/>
            <a:ext cx="4382609" cy="98678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en-US" altLang="zh-CN" dirty="0"/>
              <a:t>MIMO-Speech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6" y="908720"/>
            <a:ext cx="4572000" cy="1011054"/>
          </a:xfrm>
          <a:prstGeom prst="rect">
            <a:avLst/>
          </a:prstGeom>
        </p:spPr>
      </p:pic>
      <p:sp>
        <p:nvSpPr>
          <p:cNvPr id="8" name="Rectangle 21"/>
          <p:cNvSpPr/>
          <p:nvPr/>
        </p:nvSpPr>
        <p:spPr>
          <a:xfrm>
            <a:off x="4761391" y="1991737"/>
            <a:ext cx="47525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Single-channel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Multi-channel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Single-speaker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Multi-speaker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M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ulti-channel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M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ulti-speaker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O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utput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MIMO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Speech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End-to-End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Monaural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Network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Multi-Source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Neural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Beamformer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End-to-end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Speech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Recognition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module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either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RNNs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Transformers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Training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Permutation-free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training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Scheduling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Curriculum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whole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differentiable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loss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speech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without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explicit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criterion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492896"/>
            <a:ext cx="4238825" cy="3816424"/>
          </a:xfrm>
          <a:prstGeom prst="rect">
            <a:avLst/>
          </a:prstGeom>
        </p:spPr>
      </p:pic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25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72" y="1844824"/>
            <a:ext cx="3533193" cy="2304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2" y="4863077"/>
            <a:ext cx="3958827" cy="133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39" y="1844824"/>
            <a:ext cx="4352201" cy="14917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666" y="3997667"/>
            <a:ext cx="4237667" cy="14475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686" y="277800"/>
            <a:ext cx="6408712" cy="14429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E6E8CC-ACFF-324F-8EF4-F3AF5875E17A}"/>
              </a:ext>
            </a:extLst>
          </p:cNvPr>
          <p:cNvSpPr txBox="1"/>
          <p:nvPr/>
        </p:nvSpPr>
        <p:spPr>
          <a:xfrm>
            <a:off x="179512" y="4213691"/>
            <a:ext cx="431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MIMO-Speech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much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better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than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single-channel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system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overlapped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speech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E6E8CC-ACFF-324F-8EF4-F3AF5875E17A}"/>
              </a:ext>
            </a:extLst>
          </p:cNvPr>
          <p:cNvSpPr txBox="1"/>
          <p:nvPr/>
        </p:nvSpPr>
        <p:spPr>
          <a:xfrm>
            <a:off x="179512" y="6156593"/>
            <a:ext cx="431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works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better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both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back-end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front-end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MIMO-Speech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E6E8CC-ACFF-324F-8EF4-F3AF5875E17A}"/>
              </a:ext>
            </a:extLst>
          </p:cNvPr>
          <p:cNvSpPr txBox="1"/>
          <p:nvPr/>
        </p:nvSpPr>
        <p:spPr>
          <a:xfrm>
            <a:off x="4538864" y="3356992"/>
            <a:ext cx="431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MIMO-Speech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still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works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well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reverberant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scenarios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E6E8CC-ACFF-324F-8EF4-F3AF5875E17A}"/>
              </a:ext>
            </a:extLst>
          </p:cNvPr>
          <p:cNvSpPr txBox="1"/>
          <p:nvPr/>
        </p:nvSpPr>
        <p:spPr>
          <a:xfrm>
            <a:off x="4458691" y="5489937"/>
            <a:ext cx="4649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MIMO-Speech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can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combined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Nara-WPE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front-end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obtain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further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improved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performance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reverberant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scenarios</a:t>
            </a:r>
            <a:endParaRPr kumimoji="1" lang="zh-CN" altLang="en-US" sz="16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performance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gap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largely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reduced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between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anechoic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reverberant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conditions</a:t>
            </a:r>
          </a:p>
        </p:txBody>
      </p:sp>
      <p:sp>
        <p:nvSpPr>
          <p:cNvPr id="13" name="幻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3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Acoustic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28592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3 Session, 36 Papers</a:t>
            </a:r>
            <a:endParaRPr lang="en-US" altLang="zh-CN" sz="1800" dirty="0"/>
          </a:p>
          <a:p>
            <a:pPr lvl="1"/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9 Model Structure (3 CNN</a:t>
            </a:r>
            <a:r>
              <a:rPr kumimoji="1" lang="zh-CN" altLang="en-US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Transformer,  2 LSTM)</a:t>
            </a:r>
            <a:endParaRPr kumimoji="1" lang="zh-CN" altLang="en-US" sz="18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Towards</a:t>
            </a:r>
            <a:r>
              <a:rPr kumimoji="1" lang="zh-CN" altLang="en-US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deeper</a:t>
            </a:r>
            <a:r>
              <a:rPr kumimoji="1" lang="zh-CN" altLang="en-US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faster</a:t>
            </a:r>
            <a:r>
              <a:rPr kumimoji="1" lang="zh-CN" altLang="en-US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network</a:t>
            </a:r>
          </a:p>
          <a:p>
            <a:pPr lvl="1"/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5 Unsupervised / semi-supervised / self-supervised</a:t>
            </a:r>
            <a:r>
              <a:rPr kumimoji="1" lang="zh-CN" altLang="en-US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training</a:t>
            </a:r>
            <a:endParaRPr kumimoji="1" lang="zh-CN" altLang="en-US" sz="18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Utilizing</a:t>
            </a:r>
            <a:r>
              <a:rPr kumimoji="1" lang="zh-CN" altLang="en-US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unpaired</a:t>
            </a:r>
            <a:r>
              <a:rPr kumimoji="1" lang="zh-CN" altLang="en-US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data</a:t>
            </a:r>
            <a:r>
              <a:rPr kumimoji="1" lang="zh-CN" altLang="en-US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(NLP</a:t>
            </a:r>
            <a:r>
              <a:rPr kumimoji="1" lang="zh-CN" altLang="en-US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BERT)</a:t>
            </a:r>
          </a:p>
          <a:p>
            <a:pPr lvl="1"/>
            <a:r>
              <a:rPr kumimoji="1" lang="mr-IN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……</a:t>
            </a:r>
            <a:endParaRPr kumimoji="1" lang="en-US" altLang="zh-CN" sz="18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52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74F628C-D645-C245-A6DB-655CBEA3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" y="1641569"/>
            <a:ext cx="2874057" cy="2630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049270-C106-314E-9432-72C9F229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628800"/>
            <a:ext cx="2160241" cy="25922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EE942C-15CE-2F43-A2CF-41102418A0FD}"/>
              </a:ext>
            </a:extLst>
          </p:cNvPr>
          <p:cNvSpPr txBox="1"/>
          <p:nvPr/>
        </p:nvSpPr>
        <p:spPr>
          <a:xfrm>
            <a:off x="353292" y="4241488"/>
            <a:ext cx="3972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VDCNN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good,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but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difficult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train.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SC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are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added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Self-normalizing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NN’s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neuron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activations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automatically converges towards zero mean and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unit variance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SELU-scaled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exponential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linear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unit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67EF06-DE55-7143-AF2A-4B9FAC3189C8}"/>
              </a:ext>
            </a:extLst>
          </p:cNvPr>
          <p:cNvSpPr txBox="1"/>
          <p:nvPr/>
        </p:nvSpPr>
        <p:spPr>
          <a:xfrm>
            <a:off x="4355976" y="4149080"/>
            <a:ext cx="4824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Replace SC &amp; BN with SELU, no performance degradation (slight improvement), while maintaining the ability of training very deep network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E3BD00-50D6-874D-A6E1-47103AC2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827" y="5013176"/>
            <a:ext cx="3847621" cy="11854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7E6E8CC-ACFF-324F-8EF4-F3AF5875E17A}"/>
              </a:ext>
            </a:extLst>
          </p:cNvPr>
          <p:cNvSpPr txBox="1"/>
          <p:nvPr/>
        </p:nvSpPr>
        <p:spPr>
          <a:xfrm>
            <a:off x="4603080" y="6165304"/>
            <a:ext cx="431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Remove</a:t>
            </a:r>
            <a:r>
              <a:rPr kumimoji="1" lang="zh-CN" altLang="en-US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SC &amp; BN with SELU improves training &amp; inference speed a lot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046" y="3212976"/>
            <a:ext cx="3962014" cy="8795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450" y="1703659"/>
            <a:ext cx="1783010" cy="14027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25" y="1700808"/>
            <a:ext cx="1749653" cy="13335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92" y="6120782"/>
            <a:ext cx="2996518" cy="58802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7009" y="308916"/>
            <a:ext cx="6355842" cy="1294072"/>
          </a:xfrm>
          <a:prstGeom prst="rect">
            <a:avLst/>
          </a:prstGeom>
        </p:spPr>
      </p:pic>
      <p:sp>
        <p:nvSpPr>
          <p:cNvPr id="20" name="幻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F259E4A-DC07-AA40-813F-E9595BC0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334"/>
            <a:ext cx="5452254" cy="10801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2961231-0C1F-864B-A921-D347110E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80" y="506334"/>
            <a:ext cx="4658577" cy="11782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4ACB7DB-F239-7745-8EB1-68F1FCD4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911495"/>
            <a:ext cx="4227133" cy="47188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B327257-755F-C349-BE1F-687164922F13}"/>
              </a:ext>
            </a:extLst>
          </p:cNvPr>
          <p:cNvSpPr txBox="1"/>
          <p:nvPr/>
        </p:nvSpPr>
        <p:spPr>
          <a:xfrm>
            <a:off x="228643" y="2690848"/>
            <a:ext cx="44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1. Iterated Loss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7D79F96-8F71-3F4A-911F-D2301080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8338"/>
            <a:ext cx="4546359" cy="112358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F0872AB-1724-374A-8D5C-7B4449293BBD}"/>
              </a:ext>
            </a:extLst>
          </p:cNvPr>
          <p:cNvSpPr txBox="1"/>
          <p:nvPr/>
        </p:nvSpPr>
        <p:spPr>
          <a:xfrm>
            <a:off x="228644" y="2184019"/>
            <a:ext cx="44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Towards deeper transformer model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7FF9CB3-C466-E946-99A5-38867E27B025}"/>
              </a:ext>
            </a:extLst>
          </p:cNvPr>
          <p:cNvSpPr txBox="1"/>
          <p:nvPr/>
        </p:nvSpPr>
        <p:spPr>
          <a:xfrm>
            <a:off x="228644" y="4399420"/>
            <a:ext cx="44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2. Feature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Re-presentation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2D68BB7-14D4-934D-BE05-95B47E2FB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4906249"/>
            <a:ext cx="3392770" cy="54640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71D0217-F8EB-7C4B-913A-78B27757E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5550749"/>
            <a:ext cx="5047256" cy="1079578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54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2961231-0C1F-864B-A921-D347110E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293793"/>
            <a:ext cx="7117843" cy="1800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C205743-5002-AE40-96DC-0459CF37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16441"/>
            <a:ext cx="4608512" cy="30156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9F8790F-77CA-A54F-89D7-624233EB9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553" y="2116441"/>
            <a:ext cx="4364950" cy="30244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9A553C-CEC6-9F4C-BFC8-9CD51DF48828}"/>
              </a:ext>
            </a:extLst>
          </p:cNvPr>
          <p:cNvSpPr txBox="1"/>
          <p:nvPr/>
        </p:nvSpPr>
        <p:spPr>
          <a:xfrm>
            <a:off x="107504" y="5589240"/>
            <a:ext cx="940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Improved performance of deep transformer structure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both E2E &amp; Hybrid on two datasets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It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observed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relative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10-20%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improvement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Librispeech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10%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videos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674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885417-BD0F-B047-9703-50234CA6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67" y="260648"/>
            <a:ext cx="7150697" cy="16454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D70681-FEDC-314F-BFA8-A3498E3DE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302386"/>
            <a:ext cx="3384376" cy="6385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F09C6A3-C9D1-B743-A555-656A7F8B0602}"/>
              </a:ext>
            </a:extLst>
          </p:cNvPr>
          <p:cNvSpPr txBox="1"/>
          <p:nvPr/>
        </p:nvSpPr>
        <p:spPr>
          <a:xfrm>
            <a:off x="251520" y="2055770"/>
            <a:ext cx="850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Layer norm (along feature dim)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BN alike: fast convergence, deeper network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vs BN:1)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poor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estimation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batch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size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large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enough;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2)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avoid batch computing (stable &amp; multi-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gpu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6F06C7-73B2-9149-A8CB-87B384322FFC}"/>
              </a:ext>
            </a:extLst>
          </p:cNvPr>
          <p:cNvSpPr txBox="1"/>
          <p:nvPr/>
        </p:nvSpPr>
        <p:spPr>
          <a:xfrm>
            <a:off x="467544" y="4042739"/>
            <a:ext cx="20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Layer norm LSTM: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09632C-9CFE-8C46-8B13-A5667639E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552144"/>
            <a:ext cx="3885712" cy="17287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19DA65-7EF5-4C41-9AF0-33FE019DE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669" y="3130122"/>
            <a:ext cx="2575414" cy="6585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C9B8D8-C60C-E64A-90DE-BFBA192B586F}"/>
              </a:ext>
            </a:extLst>
          </p:cNvPr>
          <p:cNvSpPr txBox="1"/>
          <p:nvPr/>
        </p:nvSpPr>
        <p:spPr>
          <a:xfrm>
            <a:off x="3995936" y="3347700"/>
            <a:ext cx="208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Global Norm (GN)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36E998-8710-F346-8445-817EC057D33D}"/>
              </a:ext>
            </a:extLst>
          </p:cNvPr>
          <p:cNvSpPr txBox="1"/>
          <p:nvPr/>
        </p:nvSpPr>
        <p:spPr>
          <a:xfrm>
            <a:off x="3977901" y="4293096"/>
            <a:ext cx="253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Global Joint Norm (GJN)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EBBC9B3-231C-EF4F-A777-D9B40A781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140" y="4129389"/>
            <a:ext cx="2668471" cy="65184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7601D9A-2AEA-324C-82DB-9130FDC0DAF7}"/>
              </a:ext>
            </a:extLst>
          </p:cNvPr>
          <p:cNvSpPr txBox="1"/>
          <p:nvPr/>
        </p:nvSpPr>
        <p:spPr>
          <a:xfrm>
            <a:off x="3977901" y="5229200"/>
            <a:ext cx="253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Per Gate Norm (PGN)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80AA4B4-9C35-1E44-863C-DE386C8A2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727" y="5033489"/>
            <a:ext cx="2419217" cy="7906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1C519E8-8319-1045-B8A4-ED3EE614D172}"/>
              </a:ext>
            </a:extLst>
          </p:cNvPr>
          <p:cNvSpPr txBox="1"/>
          <p:nvPr/>
        </p:nvSpPr>
        <p:spPr>
          <a:xfrm>
            <a:off x="4049909" y="6084004"/>
            <a:ext cx="253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Cell Norm (CN)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34DBA4-BA99-6248-88ED-8212C86F4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144" y="6100832"/>
            <a:ext cx="3225800" cy="3429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2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885417-BD0F-B047-9703-50234CA6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67" y="260648"/>
            <a:ext cx="7150697" cy="16454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A45EC5-8388-2045-8D95-416EFD419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85519"/>
            <a:ext cx="3921193" cy="338769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1D82DAC-8937-8947-8DA7-8A2E6628C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032114"/>
            <a:ext cx="3796404" cy="329450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58650BC-CFED-184D-B5CB-701214ED11BB}"/>
              </a:ext>
            </a:extLst>
          </p:cNvPr>
          <p:cNvSpPr txBox="1"/>
          <p:nvPr/>
        </p:nvSpPr>
        <p:spPr>
          <a:xfrm>
            <a:off x="539552" y="5397023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improves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WER,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stability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during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training,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allows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train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deeper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models,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requires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less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hyper-parameter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tuning,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works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well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even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without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pre-training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Global Joint Norm (GJN) performs the best for e2e 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asr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give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10%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relative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improvement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WER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20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877EF91-491B-6549-BAD5-7B7A07C3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16632"/>
            <a:ext cx="6624736" cy="15816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E38E6B-CF49-E54C-86C6-7A4F8E2928F1}"/>
              </a:ext>
            </a:extLst>
          </p:cNvPr>
          <p:cNvSpPr txBox="1"/>
          <p:nvPr/>
        </p:nvSpPr>
        <p:spPr>
          <a:xfrm>
            <a:off x="391598" y="1756010"/>
            <a:ext cx="533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Pretraining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masked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reconstruction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AFB7CC-5EA4-BB45-90EB-3E624189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0" y="2348880"/>
            <a:ext cx="3366036" cy="33063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B17AA4-ED9F-B54A-95F0-894BB970E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98" y="2090105"/>
            <a:ext cx="3600400" cy="4538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BE1F9E-F4F1-3E4A-B138-5C34255CCE9B}"/>
              </a:ext>
            </a:extLst>
          </p:cNvPr>
          <p:cNvSpPr txBox="1"/>
          <p:nvPr/>
        </p:nvSpPr>
        <p:spPr>
          <a:xfrm>
            <a:off x="395536" y="5613047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Only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 + additional-</a:t>
            </a:r>
            <a:r>
              <a:rPr kumimoji="1" lang="en-US" altLang="zh-CN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softmax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is retrained on supervised data </a:t>
            </a:r>
            <a:endParaRPr kumimoji="1" lang="zh-CN" altLang="en-US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Unsupervised pre-training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additive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supervised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data</a:t>
            </a:r>
            <a:r>
              <a:rPr kumimoji="1" lang="zh-CN" altLang="en-US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9C787CC-EB50-F54D-B7D9-3A9CCED833DF}"/>
              </a:ext>
            </a:extLst>
          </p:cNvPr>
          <p:cNvSpPr txBox="1"/>
          <p:nvPr/>
        </p:nvSpPr>
        <p:spPr>
          <a:xfrm>
            <a:off x="4545484" y="5838363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mT</a:t>
            </a: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=mF=0: Auto-encoder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T-F Mask-reconstruct outperforms AE method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Pretraining is helpful when supervised set is small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910538"/>
            <a:ext cx="3729747" cy="3806148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CB367D75-AB7C-3944-8D6A-6774E8E36CB0}"/>
              </a:ext>
            </a:extLst>
          </p:cNvPr>
          <p:cNvSpPr/>
          <p:nvPr/>
        </p:nvSpPr>
        <p:spPr>
          <a:xfrm>
            <a:off x="7236296" y="2410331"/>
            <a:ext cx="720080" cy="210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844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recommendations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40966"/>
            <a:ext cx="8229600" cy="5800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b="1" dirty="0"/>
              <a:t>Machine Learning for Language Processing</a:t>
            </a:r>
            <a:endParaRPr kumimoji="1" lang="zh-CN" altLang="en-US" sz="1600" b="1" dirty="0"/>
          </a:p>
          <a:p>
            <a:r>
              <a:rPr kumimoji="1" lang="en-US" altLang="zh-CN" sz="1400" dirty="0"/>
              <a:t>Integrating discrete and neural features via mixed-feature trans-dimensional random field language models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(Tsinghua</a:t>
            </a:r>
            <a:r>
              <a:rPr kumimoji="1" lang="zh-CN" altLang="en-US" sz="1400" b="1" u="sng" dirty="0"/>
              <a:t> </a:t>
            </a:r>
            <a:r>
              <a:rPr kumimoji="1" lang="en-US" altLang="zh-CN" sz="1400" b="1" u="sng" dirty="0"/>
              <a:t>University)</a:t>
            </a:r>
            <a:endParaRPr kumimoji="1" lang="zh-CN" altLang="en-US" sz="1400" b="1" u="sng" dirty="0"/>
          </a:p>
          <a:p>
            <a:r>
              <a:rPr kumimoji="1" lang="en-US" altLang="zh-CN" sz="1400" dirty="0"/>
              <a:t>HOW MUCH SELF-ATTENTION DO WE NEED? TRADING ATTENTION FOR FEED-FORWARD LAYERS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(RWTH)</a:t>
            </a:r>
            <a:endParaRPr kumimoji="1" lang="zh-CN" altLang="en-US" sz="1400" b="1" u="sng" dirty="0"/>
          </a:p>
          <a:p>
            <a:pPr marL="0" indent="0">
              <a:buNone/>
            </a:pPr>
            <a:r>
              <a:rPr kumimoji="1" lang="en-US" altLang="zh-CN" sz="1600" b="1" dirty="0"/>
              <a:t>Confidence, Errors and OOVs</a:t>
            </a:r>
            <a:endParaRPr kumimoji="1" lang="zh-CN" altLang="en-US" sz="1600" b="1" dirty="0"/>
          </a:p>
          <a:p>
            <a:r>
              <a:rPr kumimoji="1" lang="en-US" altLang="zh-CN" sz="1400" dirty="0"/>
              <a:t>Speech Recognition: CONFIDENCE ESTIMATION FOR BLACK BOX AUTOMATIC SPEECH RECOGNITION SYSTEMS USING LATTICE RECURRENT NEURAL NETWORKS, Errors and OOVs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(Cambridge)</a:t>
            </a:r>
            <a:endParaRPr kumimoji="1" lang="zh-CN" altLang="en-US" sz="1400" b="1" u="sng" dirty="0"/>
          </a:p>
          <a:p>
            <a:r>
              <a:rPr kumimoji="1" lang="en-US" altLang="zh-CN" sz="1400" dirty="0"/>
              <a:t>ASR ERROR CORRECTION AND DOMAIN ADAPTATION USING MACHINE TRANSLATION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(CMU)</a:t>
            </a:r>
            <a:endParaRPr kumimoji="1" lang="zh-CN" altLang="en-US" sz="1400" b="1" u="sng" dirty="0"/>
          </a:p>
          <a:p>
            <a:pPr marL="0" indent="0">
              <a:buNone/>
            </a:pPr>
            <a:r>
              <a:rPr kumimoji="1" lang="en-US" altLang="zh-CN" sz="1600" b="1" dirty="0"/>
              <a:t>Representations and </a:t>
            </a:r>
            <a:r>
              <a:rPr kumimoji="1" lang="en-US" altLang="zh-CN" sz="1600" b="1" dirty="0" err="1"/>
              <a:t>Embeddings</a:t>
            </a:r>
            <a:endParaRPr kumimoji="1" lang="zh-CN" altLang="en-US" sz="1600" b="1" dirty="0"/>
          </a:p>
          <a:p>
            <a:r>
              <a:rPr kumimoji="1" lang="en-US" altLang="zh-CN" sz="1400" dirty="0"/>
              <a:t>MOCKINGJAY: UNSUPERVISED SPEECH REPRESENTATION LEARNING WITH DEEP BIDIRECTIONAL TRANSFORMER ENCODERS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(National</a:t>
            </a:r>
            <a:r>
              <a:rPr kumimoji="1" lang="zh-CN" altLang="en-US" sz="1400" b="1" u="sng" dirty="0"/>
              <a:t> </a:t>
            </a:r>
            <a:r>
              <a:rPr kumimoji="1" lang="en-US" altLang="zh-CN" sz="1400" b="1" u="sng" dirty="0"/>
              <a:t>Taiwan</a:t>
            </a:r>
            <a:r>
              <a:rPr kumimoji="1" lang="zh-CN" altLang="en-US" sz="1400" b="1" u="sng" dirty="0"/>
              <a:t> </a:t>
            </a:r>
            <a:r>
              <a:rPr kumimoji="1" lang="en-US" altLang="zh-CN" sz="1400" b="1" u="sng" dirty="0"/>
              <a:t>University)</a:t>
            </a:r>
            <a:endParaRPr kumimoji="1" lang="zh-CN" altLang="en-US" sz="1400" b="1" u="sng" dirty="0"/>
          </a:p>
          <a:p>
            <a:r>
              <a:rPr kumimoji="1" lang="en-US" altLang="zh-CN" sz="1400" dirty="0"/>
              <a:t>WHAT DOES A NETWORK LAYER HEAR? ANALYZING HIDDEN REPRESENTATIONS OF END-TO-END ASR THROUGH SPEECH SYNTHESIS(ENCODERS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(National</a:t>
            </a:r>
            <a:r>
              <a:rPr kumimoji="1" lang="zh-CN" altLang="en-US" sz="1400" b="1" u="sng" dirty="0"/>
              <a:t> </a:t>
            </a:r>
            <a:r>
              <a:rPr kumimoji="1" lang="en-US" altLang="zh-CN" sz="1400" b="1" u="sng" dirty="0"/>
              <a:t>Taiwan</a:t>
            </a:r>
            <a:r>
              <a:rPr kumimoji="1" lang="zh-CN" altLang="en-US" sz="1400" b="1" u="sng" dirty="0"/>
              <a:t> </a:t>
            </a:r>
            <a:r>
              <a:rPr kumimoji="1" lang="en-US" altLang="zh-CN" sz="1400" b="1" u="sng" dirty="0"/>
              <a:t>University)</a:t>
            </a:r>
            <a:endParaRPr kumimoji="1" lang="zh-CN" altLang="en-US" sz="1400" b="1" u="sng" dirty="0"/>
          </a:p>
          <a:p>
            <a:pPr marL="0" indent="0">
              <a:buNone/>
            </a:pPr>
            <a:r>
              <a:rPr kumimoji="1" lang="en-US" altLang="zh-CN" sz="1600" b="1" dirty="0"/>
              <a:t>Word Spotting</a:t>
            </a:r>
            <a:endParaRPr kumimoji="1" lang="zh-CN" altLang="en-US" sz="1600" b="1" dirty="0"/>
          </a:p>
          <a:p>
            <a:r>
              <a:rPr kumimoji="1" lang="en-US" altLang="zh-CN" sz="1400" dirty="0"/>
              <a:t>INTEGRATION OF MULTI-LOOK BEAMFORMERS FOR MULTI-CHANNEL KEYWORD SPOTTING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</a:t>
            </a:r>
            <a:r>
              <a:rPr kumimoji="1" lang="en-US" altLang="zh-CN" sz="1400" b="1" u="sng" dirty="0" err="1"/>
              <a:t>Tencent</a:t>
            </a:r>
            <a:r>
              <a:rPr kumimoji="1" lang="en-US" altLang="zh-CN" sz="1400" b="1" u="sng" dirty="0"/>
              <a:t>)</a:t>
            </a:r>
            <a:endParaRPr kumimoji="1" lang="zh-CN" altLang="en-US" sz="1400" b="1" u="sng" dirty="0"/>
          </a:p>
          <a:p>
            <a:r>
              <a:rPr kumimoji="1" lang="en-US" altLang="zh-CN" sz="1400"/>
              <a:t>ADAPTATION </a:t>
            </a:r>
            <a:r>
              <a:rPr kumimoji="1" lang="en-US" altLang="zh-CN" sz="1400" dirty="0"/>
              <a:t>OF RNN TRANSDUCER WITH TEXT-TO-SPEECH TECHNOLOGY FOR KEYWORD SPOTTING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(Microsoft)</a:t>
            </a:r>
            <a:endParaRPr kumimoji="1" lang="zh-CN" altLang="en-US" sz="1400" b="1" u="sng" dirty="0"/>
          </a:p>
          <a:p>
            <a:r>
              <a:rPr kumimoji="1" lang="en-US" altLang="zh-CN" sz="1400" dirty="0"/>
              <a:t>TRAINING KEYWORD SPOTTERS WITH LIMITED AND SYNTHESIZED SPEECH DATA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(Google)</a:t>
            </a:r>
            <a:endParaRPr kumimoji="1" lang="zh-CN" altLang="en-US" sz="1400" b="1" u="sng" dirty="0"/>
          </a:p>
          <a:p>
            <a:pPr marL="0" indent="0">
              <a:buNone/>
            </a:pPr>
            <a:r>
              <a:rPr kumimoji="1" lang="en-US" altLang="zh-CN" sz="1600" b="1" dirty="0"/>
              <a:t>Large Vocabulary Continuous Speech Recognition and Search</a:t>
            </a:r>
            <a:endParaRPr kumimoji="1" lang="zh-CN" altLang="en-US" sz="1600" b="1" dirty="0"/>
          </a:p>
          <a:p>
            <a:r>
              <a:rPr kumimoji="1" lang="en-US" altLang="zh-CN" sz="1400" dirty="0"/>
              <a:t>MULTISTATE ENCODING WITH END-TO-END SPEECH RNN TRANSDUCER NETWORK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(Google)</a:t>
            </a:r>
            <a:endParaRPr kumimoji="1" lang="zh-CN" altLang="en-US" sz="1400" b="1" u="sng" dirty="0"/>
          </a:p>
          <a:p>
            <a:r>
              <a:rPr kumimoji="1" lang="en-US" altLang="zh-CN" sz="1400" dirty="0"/>
              <a:t>FULL-SUM DECODING FOR HYBRID HMM BASED SPEECH RECOGNITION USING LSTM LANGUAGE MODEL</a:t>
            </a:r>
            <a:r>
              <a:rPr kumimoji="1" lang="zh-CN" altLang="en-US" sz="1400" dirty="0"/>
              <a:t> </a:t>
            </a:r>
            <a:r>
              <a:rPr kumimoji="1" lang="en-US" altLang="zh-CN" sz="1400" b="1" u="sng" dirty="0"/>
              <a:t>(RWTH)</a:t>
            </a:r>
            <a:endParaRPr kumimoji="1" lang="zh-CN" altLang="en-US" sz="1400" b="1" u="sng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6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28592"/>
          </a:xfrm>
        </p:spPr>
        <p:txBody>
          <a:bodyPr>
            <a:normAutofit/>
          </a:bodyPr>
          <a:lstStyle/>
          <a:p>
            <a:r>
              <a:rPr lang="en-US" altLang="zh-CN" dirty="0"/>
              <a:t>Speech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sessions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poster</a:t>
            </a:r>
            <a:r>
              <a:rPr lang="zh-CN" altLang="en-US" dirty="0"/>
              <a:t> </a:t>
            </a:r>
            <a:r>
              <a:rPr lang="en-US" altLang="zh-CN" dirty="0"/>
              <a:t>sessions</a:t>
            </a:r>
            <a:endParaRPr lang="zh-CN" altLang="en-US" dirty="0"/>
          </a:p>
          <a:p>
            <a:pPr lvl="1"/>
            <a:endParaRPr lang="zh-CN" altLang="en-US" dirty="0"/>
          </a:p>
          <a:p>
            <a:r>
              <a:rPr lang="en-US" altLang="zh-CN" dirty="0"/>
              <a:t>Categories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endParaRPr lang="zh-CN" altLang="en-US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sessions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endParaRPr lang="zh-CN" altLang="en-US" dirty="0"/>
          </a:p>
          <a:p>
            <a:pPr lvl="1"/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sessions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endParaRPr lang="zh-CN" altLang="en-US" dirty="0"/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LM,</a:t>
            </a:r>
            <a:r>
              <a:rPr lang="zh-CN" altLang="en-US" dirty="0"/>
              <a:t> </a:t>
            </a:r>
            <a:r>
              <a:rPr lang="en-US" altLang="zh-CN" dirty="0"/>
              <a:t>architecture,</a:t>
            </a:r>
            <a:r>
              <a:rPr lang="zh-CN" altLang="en-US" dirty="0"/>
              <a:t> </a:t>
            </a:r>
            <a:r>
              <a:rPr lang="en-US" altLang="zh-CN" dirty="0"/>
              <a:t>search,</a:t>
            </a:r>
            <a:r>
              <a:rPr lang="zh-CN" altLang="en-US" dirty="0"/>
              <a:t> </a:t>
            </a:r>
            <a:r>
              <a:rPr lang="en-US" altLang="zh-CN" dirty="0"/>
              <a:t>decoding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02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70892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55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28592"/>
          </a:xfrm>
        </p:spPr>
        <p:txBody>
          <a:bodyPr>
            <a:normAutofit/>
          </a:bodyPr>
          <a:lstStyle/>
          <a:p>
            <a:r>
              <a:rPr lang="en-US" altLang="zh-CN" dirty="0"/>
              <a:t>Hot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endParaRPr lang="zh-CN" altLang="en-US" dirty="0"/>
          </a:p>
          <a:p>
            <a:pPr lvl="1"/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hot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endParaRPr lang="zh-CN" altLang="en-US" dirty="0"/>
          </a:p>
          <a:p>
            <a:pPr lvl="2"/>
            <a:r>
              <a:rPr lang="en-US" altLang="zh-CN" sz="2000" dirty="0"/>
              <a:t>End-to-end Speech Recognition I: Streaming</a:t>
            </a:r>
            <a:endParaRPr lang="zh-CN" altLang="en-US" sz="2000" dirty="0"/>
          </a:p>
          <a:p>
            <a:pPr lvl="2"/>
            <a:r>
              <a:rPr lang="en-US" altLang="zh-CN" sz="2000" dirty="0"/>
              <a:t>End-to-end Speech Recognition II: New Models</a:t>
            </a:r>
            <a:endParaRPr lang="zh-CN" altLang="en-US" sz="2000" dirty="0"/>
          </a:p>
          <a:p>
            <a:pPr lvl="2"/>
            <a:r>
              <a:rPr lang="en-US" altLang="zh-CN" sz="2000" dirty="0"/>
              <a:t>End-to-end Speech Recognition III: General Topics</a:t>
            </a:r>
            <a:endParaRPr lang="zh-CN" altLang="en-US" sz="2000" dirty="0"/>
          </a:p>
          <a:p>
            <a:pPr lvl="1"/>
            <a:r>
              <a:rPr lang="en-US" altLang="zh-CN" dirty="0"/>
              <a:t>E2E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endParaRPr lang="zh-CN" altLang="en-US" dirty="0"/>
          </a:p>
          <a:p>
            <a:pPr lvl="1"/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challenging,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focusing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robustness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endParaRPr lang="zh-CN" altLang="en-US" dirty="0"/>
          </a:p>
          <a:p>
            <a:pPr lvl="2"/>
            <a:r>
              <a:rPr lang="en-US" altLang="zh-CN" sz="2000" dirty="0"/>
              <a:t>Robust</a:t>
            </a:r>
            <a:r>
              <a:rPr lang="zh-CN" altLang="en-US" sz="2000" dirty="0"/>
              <a:t> </a:t>
            </a:r>
            <a:r>
              <a:rPr lang="en-US" altLang="zh-CN" sz="2000" dirty="0"/>
              <a:t>speech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</a:t>
            </a:r>
            <a:endParaRPr lang="zh-CN" altLang="en-US" sz="2000" dirty="0"/>
          </a:p>
          <a:p>
            <a:pPr lvl="2"/>
            <a:r>
              <a:rPr lang="en-US" altLang="zh-CN" sz="2000" dirty="0"/>
              <a:t>Speech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recognition:</a:t>
            </a:r>
            <a:r>
              <a:rPr lang="zh-CN" altLang="en-US" sz="2000" dirty="0"/>
              <a:t> </a:t>
            </a:r>
            <a:r>
              <a:rPr lang="en-US" altLang="zh-CN" sz="2000" dirty="0"/>
              <a:t>Adaptation</a:t>
            </a:r>
            <a:endParaRPr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65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51723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4000" dirty="0"/>
              <a:t>Comparison</a:t>
            </a:r>
            <a:r>
              <a:rPr lang="zh-CN" altLang="en-US" sz="4000" dirty="0"/>
              <a:t> </a:t>
            </a:r>
            <a:r>
              <a:rPr lang="en-US" altLang="zh-CN" sz="4000" dirty="0"/>
              <a:t>with</a:t>
            </a:r>
            <a:r>
              <a:rPr lang="zh-CN" altLang="en-US" sz="4000" dirty="0"/>
              <a:t> </a:t>
            </a:r>
            <a:r>
              <a:rPr lang="en-US" altLang="zh-CN" sz="4000" dirty="0"/>
              <a:t>previous</a:t>
            </a:r>
            <a:r>
              <a:rPr lang="zh-CN" altLang="en-US" sz="4000" dirty="0"/>
              <a:t> </a:t>
            </a:r>
            <a:r>
              <a:rPr lang="en-US" altLang="zh-CN" sz="4000" dirty="0"/>
              <a:t>years</a:t>
            </a:r>
            <a:endParaRPr lang="zh-CN" altLang="en-US" sz="4000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24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year,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endParaRPr lang="zh-CN" altLang="en-US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38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ICASSP2019</a:t>
            </a:r>
            <a:endParaRPr lang="zh-CN" altLang="en-US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ICASSP2018</a:t>
            </a:r>
            <a:endParaRPr lang="zh-CN" altLang="en-US" dirty="0"/>
          </a:p>
          <a:p>
            <a:pPr lvl="1"/>
            <a:r>
              <a:rPr lang="en-US" altLang="zh-CN" dirty="0"/>
              <a:t>Peak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year,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seem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now?</a:t>
            </a:r>
            <a:endParaRPr lang="zh-CN" altLang="en-US" dirty="0"/>
          </a:p>
          <a:p>
            <a:pPr lvl="1"/>
            <a:r>
              <a:rPr lang="en-US" altLang="zh-CN" dirty="0"/>
              <a:t>Actually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arch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ASR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endParaRPr lang="zh-CN" altLang="en-US" dirty="0"/>
          </a:p>
          <a:p>
            <a:pPr lvl="1"/>
            <a:endParaRPr lang="zh-CN" altLang="en-US" dirty="0"/>
          </a:p>
          <a:p>
            <a:r>
              <a:rPr lang="en-US" altLang="zh-CN" sz="4000" dirty="0"/>
              <a:t>Topics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E2E</a:t>
            </a:r>
            <a:r>
              <a:rPr lang="zh-CN" altLang="en-US" sz="4000" dirty="0"/>
              <a:t> </a:t>
            </a:r>
            <a:r>
              <a:rPr lang="en-US" altLang="zh-CN" sz="4000" dirty="0"/>
              <a:t>ASR</a:t>
            </a:r>
            <a:r>
              <a:rPr lang="zh-CN" altLang="en-US" sz="4000" dirty="0"/>
              <a:t> </a:t>
            </a:r>
            <a:r>
              <a:rPr lang="en-US" altLang="zh-CN" sz="4000" dirty="0"/>
              <a:t>this</a:t>
            </a:r>
            <a:r>
              <a:rPr lang="zh-CN" altLang="en-US" sz="4000" dirty="0"/>
              <a:t> </a:t>
            </a:r>
            <a:r>
              <a:rPr lang="en-US" altLang="zh-CN" sz="4000" dirty="0"/>
              <a:t>year</a:t>
            </a:r>
            <a:endParaRPr lang="zh-CN" altLang="en-US" sz="4000" dirty="0"/>
          </a:p>
          <a:p>
            <a:pPr lvl="1"/>
            <a:r>
              <a:rPr lang="en-US" altLang="zh-CN" dirty="0"/>
              <a:t>Streaming</a:t>
            </a:r>
            <a:endParaRPr lang="zh-CN" altLang="en-US" dirty="0"/>
          </a:p>
          <a:p>
            <a:pPr lvl="2"/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papers,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RNNT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  <a:p>
            <a:pPr lvl="2"/>
            <a:r>
              <a:rPr lang="en-US" altLang="zh-CN" dirty="0"/>
              <a:t>Google:</a:t>
            </a:r>
            <a:r>
              <a:rPr lang="zh-CN" altLang="en-US" dirty="0"/>
              <a:t> </a:t>
            </a:r>
            <a:r>
              <a:rPr lang="en-US" altLang="zh-CN" dirty="0"/>
              <a:t>two-pass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(Joint</a:t>
            </a:r>
            <a:r>
              <a:rPr lang="zh-CN" altLang="en-US" dirty="0"/>
              <a:t> </a:t>
            </a:r>
            <a:r>
              <a:rPr lang="en-US" altLang="zh-CN" dirty="0"/>
              <a:t>RNNT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LAS)</a:t>
            </a:r>
            <a:endParaRPr lang="zh-CN" altLang="en-US" dirty="0"/>
          </a:p>
          <a:p>
            <a:pPr lvl="2"/>
            <a:r>
              <a:rPr lang="en-US" altLang="zh-CN" dirty="0"/>
              <a:t>MERL:</a:t>
            </a:r>
            <a:r>
              <a:rPr lang="zh-CN" altLang="en-US" dirty="0"/>
              <a:t> </a:t>
            </a:r>
            <a:r>
              <a:rPr lang="en-US" altLang="zh-CN" dirty="0"/>
              <a:t>triggered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Baidu’s</a:t>
            </a:r>
            <a:r>
              <a:rPr lang="zh-CN" altLang="en-US" dirty="0"/>
              <a:t> </a:t>
            </a:r>
            <a:r>
              <a:rPr lang="en-US" altLang="zh-CN" dirty="0"/>
              <a:t>SMLTA)</a:t>
            </a:r>
            <a:endParaRPr lang="zh-CN" altLang="en-US" dirty="0"/>
          </a:p>
          <a:p>
            <a:pPr lvl="2"/>
            <a:r>
              <a:rPr lang="en-US" altLang="zh-CN" dirty="0"/>
              <a:t>Kyoto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IOA.AC:</a:t>
            </a:r>
            <a:r>
              <a:rPr lang="zh-CN" altLang="en-US" dirty="0"/>
              <a:t> </a:t>
            </a:r>
            <a:r>
              <a:rPr lang="en-US" altLang="zh-CN" dirty="0" err="1"/>
              <a:t>MoChA</a:t>
            </a:r>
            <a:r>
              <a:rPr lang="zh-CN" altLang="en-US" dirty="0"/>
              <a:t> </a:t>
            </a:r>
            <a:r>
              <a:rPr lang="en-US" altLang="zh-CN" dirty="0"/>
              <a:t>(Monotonic</a:t>
            </a:r>
            <a:r>
              <a:rPr lang="zh-CN" altLang="en-US" dirty="0"/>
              <a:t> </a:t>
            </a:r>
            <a:r>
              <a:rPr lang="en-US" altLang="zh-CN" dirty="0"/>
              <a:t>chunk-wise</a:t>
            </a:r>
            <a:r>
              <a:rPr lang="zh-CN" altLang="en-US" dirty="0"/>
              <a:t> </a:t>
            </a:r>
            <a:r>
              <a:rPr lang="en-US" altLang="zh-CN" dirty="0"/>
              <a:t>attention)</a:t>
            </a:r>
            <a:endParaRPr lang="zh-CN" altLang="en-US" dirty="0"/>
          </a:p>
          <a:p>
            <a:pPr lvl="2"/>
            <a:r>
              <a:rPr lang="en-US" altLang="zh-CN" dirty="0"/>
              <a:t>IA.CAS:</a:t>
            </a:r>
            <a:r>
              <a:rPr lang="zh-CN" altLang="en-US" dirty="0"/>
              <a:t> </a:t>
            </a:r>
            <a:r>
              <a:rPr lang="en-US" altLang="zh-CN" dirty="0"/>
              <a:t>CIF</a:t>
            </a:r>
            <a:r>
              <a:rPr lang="zh-CN" altLang="en-US" dirty="0"/>
              <a:t> </a:t>
            </a:r>
            <a:r>
              <a:rPr lang="en-US" altLang="zh-CN" dirty="0"/>
              <a:t>(Continuous</a:t>
            </a:r>
            <a:r>
              <a:rPr lang="zh-CN" altLang="en-US" dirty="0"/>
              <a:t> </a:t>
            </a:r>
            <a:r>
              <a:rPr lang="en-US" altLang="zh-CN" dirty="0"/>
              <a:t>Integrate-and-Fire)</a:t>
            </a:r>
            <a:endParaRPr lang="zh-CN" altLang="en-US" dirty="0"/>
          </a:p>
          <a:p>
            <a:pPr lvl="1"/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zh-CN" altLang="en-US" dirty="0"/>
          </a:p>
          <a:p>
            <a:pPr lvl="2"/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endParaRPr lang="zh-CN" altLang="en-US" dirty="0"/>
          </a:p>
          <a:p>
            <a:pPr lvl="1"/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zh-CN" altLang="en-US" dirty="0"/>
          </a:p>
          <a:p>
            <a:pPr lvl="2"/>
            <a:r>
              <a:rPr lang="en-US" altLang="zh-CN" dirty="0"/>
              <a:t>12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09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Streaming</a:t>
            </a:r>
            <a:r>
              <a:rPr lang="zh-CN" altLang="en-US" dirty="0"/>
              <a:t> </a:t>
            </a:r>
            <a:r>
              <a:rPr lang="en-US" altLang="zh-CN" dirty="0"/>
              <a:t>E2E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5CC95F-3190-004E-8C62-72E6386F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27386"/>
            <a:ext cx="6336704" cy="4752528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82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Streaming</a:t>
            </a:r>
            <a:r>
              <a:rPr lang="zh-CN" altLang="en-US" dirty="0"/>
              <a:t> </a:t>
            </a:r>
            <a:r>
              <a:rPr lang="en-US" altLang="zh-CN" dirty="0"/>
              <a:t>E2E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28592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Google’s E2E Research </a:t>
            </a:r>
            <a:endParaRPr kumimoji="1" lang="zh-CN" altLang="en-US" sz="28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2017:</a:t>
            </a:r>
            <a:r>
              <a:rPr lang="zh-CN" altLang="en-US" sz="1600" dirty="0"/>
              <a:t> 不同端到端模型对比</a:t>
            </a:r>
            <a:r>
              <a:rPr lang="en-US" altLang="zh-CN" sz="1600" dirty="0"/>
              <a:t> (LAS</a:t>
            </a:r>
            <a:r>
              <a:rPr lang="zh-CN" altLang="en-US" sz="1600" dirty="0"/>
              <a:t>最优，</a:t>
            </a:r>
            <a:r>
              <a:rPr lang="en-US" altLang="zh-CN" sz="1600" dirty="0"/>
              <a:t>RNNT</a:t>
            </a:r>
            <a:r>
              <a:rPr lang="zh-CN" altLang="en-US" sz="1600" dirty="0"/>
              <a:t>略差</a:t>
            </a:r>
            <a:r>
              <a:rPr lang="en-US" altLang="zh-CN" sz="1600" dirty="0"/>
              <a:t>) 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2018:</a:t>
            </a:r>
            <a:r>
              <a:rPr lang="zh-CN" altLang="en-US" sz="1600" dirty="0"/>
              <a:t> </a:t>
            </a:r>
            <a:r>
              <a:rPr lang="en" altLang="zh-CN" sz="1600" dirty="0"/>
              <a:t>E2E SOTA</a:t>
            </a:r>
            <a:r>
              <a:rPr lang="zh-CN" altLang="en-US" sz="1600" dirty="0"/>
              <a:t>结果</a:t>
            </a:r>
            <a:r>
              <a:rPr lang="en-US" altLang="zh-CN" sz="1600" dirty="0"/>
              <a:t> (</a:t>
            </a:r>
            <a:r>
              <a:rPr lang="en" altLang="zh-CN" sz="1600" dirty="0"/>
              <a:t>LAS) + </a:t>
            </a:r>
            <a:r>
              <a:rPr lang="zh-CN" altLang="en-US" sz="1600" dirty="0"/>
              <a:t>性能改进</a:t>
            </a:r>
            <a:r>
              <a:rPr lang="en-US" altLang="zh-CN" sz="1600" dirty="0"/>
              <a:t>(</a:t>
            </a:r>
            <a:r>
              <a:rPr lang="en" altLang="zh-CN" sz="1600" dirty="0" err="1"/>
              <a:t>mWER</a:t>
            </a:r>
            <a:r>
              <a:rPr lang="zh-CN" altLang="en" sz="1600" dirty="0"/>
              <a:t>、</a:t>
            </a:r>
            <a:r>
              <a:rPr lang="en" altLang="zh-CN" sz="1600" dirty="0"/>
              <a:t>LM fusion) + </a:t>
            </a:r>
            <a:r>
              <a:rPr lang="zh-CN" altLang="en-US" sz="1600" dirty="0"/>
              <a:t>模型压缩 </a:t>
            </a:r>
            <a:r>
              <a:rPr lang="en-US" altLang="zh-CN" sz="1600" dirty="0"/>
              <a:t>+ </a:t>
            </a:r>
            <a:r>
              <a:rPr lang="en" altLang="zh-CN" sz="1600" dirty="0"/>
              <a:t>Contextual ASR + Multilingual;</a:t>
            </a:r>
            <a:r>
              <a:rPr lang="zh-CN" altLang="en-US" sz="1600" dirty="0"/>
              <a:t> </a:t>
            </a:r>
            <a:endParaRPr lang="en" altLang="zh-CN" sz="1600" dirty="0"/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2019:</a:t>
            </a:r>
            <a:r>
              <a:rPr lang="zh-CN" altLang="en-US" sz="1600" dirty="0"/>
              <a:t> </a:t>
            </a:r>
            <a:r>
              <a:rPr lang="en-US" altLang="zh-CN" sz="1600" dirty="0"/>
              <a:t>On-device</a:t>
            </a:r>
            <a:r>
              <a:rPr lang="zh-CN" altLang="en-US" sz="1600" dirty="0"/>
              <a:t> </a:t>
            </a:r>
            <a:r>
              <a:rPr lang="en-US" altLang="zh-CN" sz="1600" dirty="0"/>
              <a:t>(RNNT)+</a:t>
            </a:r>
            <a:r>
              <a:rPr lang="zh-CN" altLang="en-US" sz="1600" dirty="0"/>
              <a:t> </a:t>
            </a:r>
            <a:r>
              <a:rPr lang="en-US" altLang="zh-CN" sz="1600" dirty="0"/>
              <a:t>Others</a:t>
            </a:r>
            <a:r>
              <a:rPr lang="zh-CN" altLang="en-US" sz="1600" dirty="0"/>
              <a:t> </a:t>
            </a:r>
            <a:r>
              <a:rPr lang="en-US" altLang="zh-CN" sz="1600" dirty="0"/>
              <a:t>(contextual</a:t>
            </a:r>
            <a:r>
              <a:rPr lang="zh-CN" altLang="en-US" sz="1600" dirty="0"/>
              <a:t>、</a:t>
            </a:r>
            <a:r>
              <a:rPr lang="en-US" altLang="zh-CN" sz="1600" dirty="0"/>
              <a:t>semi-supervised</a:t>
            </a:r>
            <a:r>
              <a:rPr lang="zh-CN" altLang="en-US" sz="1600" dirty="0"/>
              <a:t>、</a:t>
            </a:r>
            <a:r>
              <a:rPr lang="en-US" altLang="zh-CN" sz="1600" dirty="0"/>
              <a:t>multilingual</a:t>
            </a:r>
            <a:r>
              <a:rPr lang="zh-CN" altLang="en-US" sz="1600" dirty="0"/>
              <a:t>、</a:t>
            </a:r>
            <a:r>
              <a:rPr lang="en-US" altLang="zh-CN" sz="1600" dirty="0"/>
              <a:t>spell correction);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2020:</a:t>
            </a:r>
            <a:r>
              <a:rPr lang="zh-CN" altLang="en-US" sz="1600" dirty="0"/>
              <a:t> </a:t>
            </a:r>
            <a:r>
              <a:rPr lang="en-US" altLang="zh-CN" sz="1600" dirty="0"/>
              <a:t>Two-Pass</a:t>
            </a:r>
            <a:r>
              <a:rPr lang="zh-CN" altLang="en-US" sz="1600" dirty="0"/>
              <a:t> </a:t>
            </a:r>
            <a:r>
              <a:rPr lang="en-US" altLang="zh-CN" sz="1600" dirty="0"/>
              <a:t>E2E</a:t>
            </a:r>
            <a:r>
              <a:rPr lang="zh-CN" altLang="en-US" sz="1600" dirty="0"/>
              <a:t> </a:t>
            </a:r>
            <a:r>
              <a:rPr lang="en-US" altLang="zh-CN" sz="1600" dirty="0"/>
              <a:t>(Interspeech19 - )</a:t>
            </a:r>
            <a:endParaRPr lang="zh-CN" altLang="en-US" sz="1600" dirty="0"/>
          </a:p>
          <a:p>
            <a:pPr lvl="1">
              <a:lnSpc>
                <a:spcPct val="150000"/>
              </a:lnSpc>
            </a:pP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Current</a:t>
            </a:r>
            <a:r>
              <a:rPr lang="zh-CN" altLang="en-US" sz="2000" dirty="0"/>
              <a:t> </a:t>
            </a:r>
            <a:r>
              <a:rPr lang="en-US" altLang="zh-CN" sz="2000" dirty="0"/>
              <a:t>challenges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existing</a:t>
            </a:r>
            <a:r>
              <a:rPr lang="zh-CN" altLang="en-US" sz="2000" dirty="0"/>
              <a:t> </a:t>
            </a:r>
            <a:r>
              <a:rPr lang="en-US" altLang="zh-CN" sz="2000" dirty="0"/>
              <a:t>drawbacks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LAS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even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better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than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hybrid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systems,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but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difficult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en-US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streaming</a:t>
            </a:r>
            <a:endParaRPr lang="zh-CN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RNNT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(ICASSP19, On-Device)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streaming,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RNNT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work,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Facebook,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Tencent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zh-CN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RNNT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endParaRPr lang="en-US" altLang="zh-CN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sz="160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7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(IS2019/ICASSP2020)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F4CA1-CC1F-8A49-97EA-009D3F3C99FE}"/>
              </a:ext>
            </a:extLst>
          </p:cNvPr>
          <p:cNvSpPr txBox="1"/>
          <p:nvPr/>
        </p:nvSpPr>
        <p:spPr>
          <a:xfrm>
            <a:off x="76210" y="1744361"/>
            <a:ext cx="46679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 Training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RNNT Training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Frozen encoder &amp; LAS Training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Training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mWER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73D8B-F314-AC40-B139-FF5DDA44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3" y="3906260"/>
            <a:ext cx="5284909" cy="639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43F8A0-3013-5D4B-AF44-1C14B823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0" y="4639896"/>
            <a:ext cx="4515544" cy="6911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C3D52B-FB2C-624B-96D9-80628C13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" y="5358063"/>
            <a:ext cx="3460824" cy="628273"/>
          </a:xfrm>
          <a:prstGeom prst="rect">
            <a:avLst/>
          </a:prstGeom>
        </p:spPr>
      </p:pic>
      <p:pic>
        <p:nvPicPr>
          <p:cNvPr id="12" name="Picture 1" descr="page25image2706071008">
            <a:extLst>
              <a:ext uri="{FF2B5EF4-FFF2-40B4-BE49-F238E27FC236}">
                <a16:creationId xmlns:a16="http://schemas.microsoft.com/office/drawing/2014/main" id="{611E4729-79E0-6944-8E16-6B906BD7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12776"/>
            <a:ext cx="2178519" cy="219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3611374"/>
            <a:ext cx="2406892" cy="3123698"/>
          </a:xfrm>
          <a:prstGeom prst="rect">
            <a:avLst/>
          </a:prstGeom>
        </p:spPr>
      </p:pic>
      <p:sp>
        <p:nvSpPr>
          <p:cNvPr id="14" name="幻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79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A1570C-794F-2F42-9245-415D9ED2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194" y="1340939"/>
            <a:ext cx="4748424" cy="22015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2EA59F-1B8F-DD49-9510-8FF01F54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873846"/>
            <a:ext cx="4921149" cy="244827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06E2AC9-2049-5543-911D-7C1D50E21349}"/>
              </a:ext>
            </a:extLst>
          </p:cNvPr>
          <p:cNvSpPr txBox="1"/>
          <p:nvPr/>
        </p:nvSpPr>
        <p:spPr>
          <a:xfrm>
            <a:off x="172790" y="4197275"/>
            <a:ext cx="415560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Decoding Strategies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Decoder Beam Search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 Improvements over RNNT on Short Utterances (&lt; 5.5s)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Performance Degrades on Long Utterances (&gt; 5.5s)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Decoder Rescore (Utilize Acoustic Info, stronger than LM)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15573"/>
            <a:ext cx="2827164" cy="2905515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086B-B021-4B71-88B8-6EF21287FC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30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38398</TotalTime>
  <Words>1552</Words>
  <Application>Microsoft Office PowerPoint</Application>
  <PresentationFormat>全屏显示(4:3)</PresentationFormat>
  <Paragraphs>231</Paragraphs>
  <Slides>30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主题​​</vt:lpstr>
      <vt:lpstr>A Brief Progress Review on ASR in ICASSP2020</vt:lpstr>
      <vt:lpstr>Main Info</vt:lpstr>
      <vt:lpstr>Main Info</vt:lpstr>
      <vt:lpstr>Main Info</vt:lpstr>
      <vt:lpstr>End-to-End ASR</vt:lpstr>
      <vt:lpstr>Streaming E2E Models</vt:lpstr>
      <vt:lpstr>Streaming E2E Models</vt:lpstr>
      <vt:lpstr>Google’s Two Pass Model (IS2019/ICASSP2020)</vt:lpstr>
      <vt:lpstr>Google’s Two Pass Model</vt:lpstr>
      <vt:lpstr>Google’s Two Pass Model</vt:lpstr>
      <vt:lpstr>Triggered Attention (MERL)</vt:lpstr>
      <vt:lpstr>Triggered Attention (MERL)</vt:lpstr>
      <vt:lpstr>End-to-End ASR</vt:lpstr>
      <vt:lpstr>Adaptation</vt:lpstr>
      <vt:lpstr>PowerPoint 演示文稿</vt:lpstr>
      <vt:lpstr>PowerPoint 演示文稿</vt:lpstr>
      <vt:lpstr>PowerPoint 演示文稿</vt:lpstr>
      <vt:lpstr>PowerPoint 演示文稿</vt:lpstr>
      <vt:lpstr>Robust</vt:lpstr>
      <vt:lpstr>MIMO-Speech</vt:lpstr>
      <vt:lpstr>PowerPoint 演示文稿</vt:lpstr>
      <vt:lpstr>General Topics on Acoustic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Other recommendations</vt:lpstr>
      <vt:lpstr>Thank You</vt:lpstr>
    </vt:vector>
  </TitlesOfParts>
  <Company>Tsinghua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IS2013</dc:title>
  <dc:creator>qym</dc:creator>
  <cp:lastModifiedBy>未知用户</cp:lastModifiedBy>
  <cp:revision>412</cp:revision>
  <dcterms:created xsi:type="dcterms:W3CDTF">2013-09-03T05:56:01Z</dcterms:created>
  <dcterms:modified xsi:type="dcterms:W3CDTF">2020-06-13T03:26:30Z</dcterms:modified>
</cp:coreProperties>
</file>